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3" r:id="rId2"/>
    <p:sldId id="689" r:id="rId3"/>
    <p:sldId id="723" r:id="rId4"/>
    <p:sldId id="702" r:id="rId5"/>
    <p:sldId id="728" r:id="rId6"/>
    <p:sldId id="730" r:id="rId7"/>
    <p:sldId id="706" r:id="rId8"/>
    <p:sldId id="727" r:id="rId9"/>
    <p:sldId id="729" r:id="rId10"/>
    <p:sldId id="712" r:id="rId11"/>
    <p:sldId id="725" r:id="rId12"/>
    <p:sldId id="724" r:id="rId13"/>
    <p:sldId id="719" r:id="rId14"/>
    <p:sldId id="691" r:id="rId15"/>
    <p:sldId id="726" r:id="rId16"/>
    <p:sldId id="60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D0D8E8"/>
    <a:srgbClr val="E9F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0" autoAdjust="0"/>
    <p:restoredTop sz="91816" autoAdjust="0"/>
  </p:normalViewPr>
  <p:slideViewPr>
    <p:cSldViewPr>
      <p:cViewPr>
        <p:scale>
          <a:sx n="60" d="100"/>
          <a:sy n="60" d="100"/>
        </p:scale>
        <p:origin x="-1188" y="-1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81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365449293512839E-2"/>
          <c:y val="8.2096477816397825E-2"/>
          <c:w val="0.56488029107876903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718551474078644E-2"/>
                  <c:y val="4.7591493361407812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 </a:t>
                    </a:r>
                    <a:r>
                      <a:rPr lang="ru-RU" sz="3000" b="1" dirty="0" smtClean="0">
                        <a:solidFill>
                          <a:srgbClr val="0000FF"/>
                        </a:solidFill>
                      </a:rPr>
                      <a:t>744,5 </a:t>
                    </a:r>
                    <a:r>
                      <a:rPr lang="ru-RU" sz="3000" b="1" i="0" dirty="0" smtClean="0">
                        <a:solidFill>
                          <a:srgbClr val="0000FF"/>
                        </a:solidFill>
                      </a:rPr>
                      <a:t>млн. руб.</a:t>
                    </a:r>
                    <a:r>
                      <a:rPr lang="en-US" sz="3000" b="1" i="0" dirty="0" smtClean="0">
                        <a:solidFill>
                          <a:srgbClr val="0000FF"/>
                        </a:solidFill>
                      </a:rPr>
                      <a:t> </a:t>
                    </a:r>
                    <a:endParaRPr lang="ru-RU" sz="3000" b="1" i="0" dirty="0" smtClean="0">
                      <a:solidFill>
                        <a:srgbClr val="0000FF"/>
                      </a:solidFill>
                    </a:endParaRPr>
                  </a:p>
                  <a:p>
                    <a:r>
                      <a:rPr lang="en-US" sz="3000" dirty="0" smtClean="0"/>
                      <a:t>73</a:t>
                    </a:r>
                    <a:r>
                      <a:rPr lang="en-US" sz="30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700523174192766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3000" b="1" dirty="0" smtClean="0">
                        <a:solidFill>
                          <a:srgbClr val="0000FF"/>
                        </a:solidFill>
                      </a:rPr>
                      <a:t>272,2</a:t>
                    </a:r>
                    <a:r>
                      <a:rPr lang="ru-RU" sz="3000" dirty="0" smtClean="0"/>
                      <a:t> </a:t>
                    </a:r>
                  </a:p>
                  <a:p>
                    <a:r>
                      <a:rPr lang="ru-RU" sz="3000" dirty="0" smtClean="0">
                        <a:solidFill>
                          <a:srgbClr val="0000FF"/>
                        </a:solidFill>
                      </a:rPr>
                      <a:t>млн. руб.</a:t>
                    </a:r>
                    <a:r>
                      <a:rPr lang="en-US" sz="3000" dirty="0" smtClean="0">
                        <a:solidFill>
                          <a:srgbClr val="0000FF"/>
                        </a:solidFill>
                      </a:rPr>
                      <a:t> </a:t>
                    </a:r>
                    <a:endParaRPr lang="ru-RU" sz="3000" dirty="0" smtClean="0">
                      <a:solidFill>
                        <a:srgbClr val="0000FF"/>
                      </a:solidFill>
                    </a:endParaRPr>
                  </a:p>
                  <a:p>
                    <a:r>
                      <a:rPr lang="en-US" sz="3000" dirty="0" smtClean="0"/>
                      <a:t>27</a:t>
                    </a:r>
                    <a:r>
                      <a:rPr lang="en-US" sz="30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Заказчики района</c:v>
                </c:pt>
                <c:pt idx="1">
                  <c:v>Заказчики поселений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744.5</c:v>
                </c:pt>
                <c:pt idx="1">
                  <c:v>272.2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039176202644148E-2"/>
                  <c:y val="2.737597203275466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Администрация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328,2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  <a:r>
                      <a:rPr lang="ru-RU" dirty="0" smtClean="0"/>
                      <a:t> 4</a:t>
                    </a:r>
                    <a:r>
                      <a:rPr lang="ru-RU" b="1" dirty="0" smtClean="0"/>
                      <a:t>4,1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555401251712773"/>
                  <c:y val="-5.678048396644318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Контрольно-счетная палата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1,0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</a:p>
                  <a:p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6363170295893045E-2"/>
                  <c:y val="-8.38109260994601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Управление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образования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402,3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54,0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423492297152167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Финансовое управление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b="1" dirty="0" smtClean="0"/>
                      <a:t>1,3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 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6785901103581072"/>
                  <c:y val="2.27121935865772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Отдел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культуры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11,7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  <a:r>
                      <a:rPr lang="ru-RU" dirty="0" smtClean="0"/>
                      <a:t> 1,6%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7495856941821278E-2"/>
                  <c:y val="-0.1006298353974391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БУЗ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ЦРБ</a:t>
                    </a:r>
                  </a:p>
                  <a:p>
                    <a:r>
                      <a:rPr lang="ru-RU" b="1" dirty="0" smtClean="0"/>
                      <a:t>222,4</a:t>
                    </a:r>
                    <a:r>
                      <a:rPr lang="ru-RU" dirty="0" smtClean="0"/>
                      <a:t> млн. руб.; </a:t>
                    </a:r>
                    <a:r>
                      <a:rPr lang="ru-RU" b="1" dirty="0" smtClean="0"/>
                      <a:t>29,9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Администрация</c:v>
                </c:pt>
                <c:pt idx="1">
                  <c:v>Контрольно-счетная палата</c:v>
                </c:pt>
                <c:pt idx="2">
                  <c:v>Управление образования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328.2</c:v>
                </c:pt>
                <c:pt idx="1">
                  <c:v>1</c:v>
                </c:pt>
                <c:pt idx="2">
                  <c:v>402.3</c:v>
                </c:pt>
                <c:pt idx="3">
                  <c:v>1.3</c:v>
                </c:pt>
                <c:pt idx="4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Конкурентные закупки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Администрация</c:v>
                </c:pt>
                <c:pt idx="1">
                  <c:v>БУЗ ЦРБ</c:v>
                </c:pt>
                <c:pt idx="2">
                  <c:v>КСП</c:v>
                </c:pt>
                <c:pt idx="3">
                  <c:v>Образование</c:v>
                </c:pt>
                <c:pt idx="4">
                  <c:v>Фин управление</c:v>
                </c:pt>
                <c:pt idx="5">
                  <c:v>Культура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80.900000000000006</c:v>
                </c:pt>
                <c:pt idx="1">
                  <c:v>167.1</c:v>
                </c:pt>
                <c:pt idx="2">
                  <c:v>0</c:v>
                </c:pt>
                <c:pt idx="3">
                  <c:v>33.6</c:v>
                </c:pt>
                <c:pt idx="4">
                  <c:v>0.1</c:v>
                </c:pt>
                <c:pt idx="5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Закупки у единственного поставщика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Администрация</c:v>
                </c:pt>
                <c:pt idx="1">
                  <c:v>БУЗ ЦРБ</c:v>
                </c:pt>
                <c:pt idx="2">
                  <c:v>КСП</c:v>
                </c:pt>
                <c:pt idx="3">
                  <c:v>Образование</c:v>
                </c:pt>
                <c:pt idx="4">
                  <c:v>Фин управление</c:v>
                </c:pt>
                <c:pt idx="5">
                  <c:v>Культура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24.9</c:v>
                </c:pt>
                <c:pt idx="1">
                  <c:v>55.3</c:v>
                </c:pt>
                <c:pt idx="2">
                  <c:v>1</c:v>
                </c:pt>
                <c:pt idx="3">
                  <c:v>368.7</c:v>
                </c:pt>
                <c:pt idx="4">
                  <c:v>1.2</c:v>
                </c:pt>
                <c:pt idx="5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514688"/>
        <c:axId val="62516224"/>
      </c:barChart>
      <c:catAx>
        <c:axId val="6251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62516224"/>
        <c:crosses val="autoZero"/>
        <c:auto val="1"/>
        <c:lblAlgn val="ctr"/>
        <c:lblOffset val="100"/>
        <c:noMultiLvlLbl val="0"/>
      </c:catAx>
      <c:valAx>
        <c:axId val="62516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2514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7034484594304347"/>
                  <c:y val="-0.1385443808781213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Администрация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248,0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87,8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8769233974002887E-2"/>
                  <c:y val="0.268966917096916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Отдел культуры</a:t>
                    </a:r>
                    <a:r>
                      <a:rPr lang="ru-RU" dirty="0" smtClean="0"/>
                      <a:t>; </a:t>
                    </a:r>
                    <a:r>
                      <a:rPr lang="ru-RU" b="1" dirty="0" smtClean="0"/>
                      <a:t>4,2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</a:p>
                  <a:p>
                    <a:r>
                      <a:rPr lang="ru-RU" b="1" dirty="0" smtClean="0"/>
                      <a:t>1,5%</a:t>
                    </a:r>
                    <a:endParaRPr lang="ru-RU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882452875606413"/>
                  <c:y val="5.90517033251009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Управление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образования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30,1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10,7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766762026441517"/>
                  <c:y val="8.630633562899363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Финансовое управление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b="1" dirty="0" smtClean="0"/>
                      <a:t>0,1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 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1874097322519719"/>
                  <c:y val="-0.153829205488660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Отдел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культуры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11,7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млн. руб.;</a:t>
                    </a:r>
                    <a:r>
                      <a:rPr lang="ru-RU" dirty="0" smtClean="0"/>
                      <a:t> 1,6%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7495856941821278E-2"/>
                  <c:y val="-0.1006298353974391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C00000"/>
                        </a:solidFill>
                      </a:rPr>
                      <a:t>БУЗ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ЦРБ</a:t>
                    </a:r>
                  </a:p>
                  <a:p>
                    <a:r>
                      <a:rPr lang="ru-RU" b="1" dirty="0" smtClean="0"/>
                      <a:t>222,4</a:t>
                    </a:r>
                    <a:r>
                      <a:rPr lang="ru-RU" dirty="0" smtClean="0"/>
                      <a:t> млн. руб.; </a:t>
                    </a:r>
                    <a:r>
                      <a:rPr lang="ru-RU" b="1" dirty="0" smtClean="0"/>
                      <a:t>29,9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Администрация</c:v>
                </c:pt>
                <c:pt idx="1">
                  <c:v>Отдел культуры</c:v>
                </c:pt>
                <c:pt idx="2">
                  <c:v>Управление образования</c:v>
                </c:pt>
                <c:pt idx="3">
                  <c:v>Финансовое управление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248</c:v>
                </c:pt>
                <c:pt idx="1">
                  <c:v>4.2</c:v>
                </c:pt>
                <c:pt idx="2">
                  <c:v>30.1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0.67124</cdr:x>
      <cdr:y>0.02525</cdr:y>
    </cdr:from>
    <cdr:to>
      <cdr:x>0.82387</cdr:x>
      <cdr:y>0.10857</cdr:y>
    </cdr:to>
    <cdr:sp macro="" textlink="">
      <cdr:nvSpPr>
        <cdr:cNvPr id="2" name="Text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5175" y="121230"/>
          <a:ext cx="128587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2000" dirty="0"/>
            <a:t>млн.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112A99-B493-4978-8625-199851CA5DD6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56EFBE-CE26-4973-98B3-D8C9FF1BD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027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DB6557-7F28-4E36-827E-3AD5CBB64A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B2C8D-7027-4550-B71E-A3B0185198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B2C8D-7027-4550-B71E-A3B0185198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6612D-F9A9-4504-9184-E12CF93B7A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B2C8D-7027-4550-B71E-A3B0185198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61B2B-43D3-4334-9EA2-5D15062498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B2C8D-7027-4550-B71E-A3B0185198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C180A9-6B3A-4BA2-98A9-4C9C686EBC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6612D-F9A9-4504-9184-E12CF93B7A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1124FE-453A-457C-A503-16DF233200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1124FE-453A-457C-A503-16DF233200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9629F-54C9-4C7E-B677-114FFE6CD9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1124FE-453A-457C-A503-16DF233200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B2C8D-7027-4550-B71E-A3B0185198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1124FE-453A-457C-A503-16DF233200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9C10-6BFB-4B85-AC57-77B6878C9023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D56E-0A05-4C4F-8F58-7E683FA70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E4CE4-F7D5-4298-AD75-4DAF47FD27D7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7A99-183E-41C1-9042-E279E63F4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5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4825-CC3B-454C-BF06-9CAC41F19C35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EBB2-785C-4786-AA54-4F221342E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B539-F5B2-4310-A3B3-2896536D8F38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C382-409F-41D3-B1E0-B40AE8138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7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A1E1-CFB8-480F-AF0C-A493BF0EA73D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627B-7D10-486D-9AC4-4381EE118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CD06-BBBE-44D2-988D-6C3C01BC5A4C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249-829F-4F39-A18D-CBE16E099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19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3546-BEFB-4E35-AE94-A6AE401DC020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A0892-32BF-42BF-8C9F-1DD4FB143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0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7F0A-11BA-4793-A098-3AF1479D3520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9054-1EAB-4EE0-8ADE-98F613C07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09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96A7-F8A0-455D-B79A-526DDF6EA507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C7668-DFF5-4B7A-8925-5F7BB2E35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00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32C2-2662-42D3-AC16-1D59768A44F1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A263-EFB8-436B-9621-7FC4F646F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265DB-E9E4-4100-A2F6-57A6FCAB0355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CCF88-402C-4355-A0F9-D36B06B0A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8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AFEE1A-D451-44B9-A507-72F650867744}" type="datetime1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69132E-7E7E-4BA4-835B-554514378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5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insk_zakupki@mail.ru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3851275" y="549275"/>
            <a:ext cx="5072063" cy="46434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altLang="ru-RU" sz="4000" b="1" i="1" dirty="0" smtClean="0">
                <a:solidFill>
                  <a:srgbClr val="0000FF"/>
                </a:solidFill>
              </a:rPr>
              <a:t>07 февраля 2017 г. </a:t>
            </a:r>
            <a:r>
              <a:rPr lang="ru-RU" altLang="ru-RU" sz="4000" b="1" i="1" dirty="0" smtClean="0"/>
              <a:t/>
            </a:r>
            <a:br>
              <a:rPr lang="ru-RU" altLang="ru-RU" sz="4000" b="1" i="1" dirty="0" smtClean="0"/>
            </a:br>
            <a:r>
              <a:rPr lang="ru-RU" altLang="ru-RU" sz="4000" b="1" dirty="0" smtClean="0"/>
              <a:t>Об итогах осуществления заказчиками </a:t>
            </a:r>
            <a:r>
              <a:rPr lang="ru-RU" altLang="ru-RU" sz="4000" b="1" dirty="0"/>
              <a:t>МО Динской район </a:t>
            </a:r>
            <a:r>
              <a:rPr lang="ru-RU" altLang="ru-RU" sz="4000" b="1" dirty="0" smtClean="0"/>
              <a:t>закупок за 2016 год</a:t>
            </a:r>
            <a:endParaRPr lang="ru-RU" altLang="ru-RU" sz="40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42AA2-4352-4884-A603-028E30B05CD8}" type="slidenum">
              <a:rPr lang="ru-RU"/>
              <a:pPr>
                <a:defRPr/>
              </a:pPr>
              <a:t>1</a:t>
            </a:fld>
            <a:endParaRPr lang="ru-RU"/>
          </a:p>
        </p:txBody>
      </p:sp>
      <p:grpSp>
        <p:nvGrpSpPr>
          <p:cNvPr id="7172" name="Группа 11"/>
          <p:cNvGrpSpPr>
            <a:grpSpLocks noChangeAspect="1"/>
          </p:cNvGrpSpPr>
          <p:nvPr/>
        </p:nvGrpSpPr>
        <p:grpSpPr bwMode="auto">
          <a:xfrm>
            <a:off x="0" y="476250"/>
            <a:ext cx="3981450" cy="4302125"/>
            <a:chOff x="500063" y="2500313"/>
            <a:chExt cx="2724150" cy="2724150"/>
          </a:xfrm>
        </p:grpSpPr>
        <p:pic>
          <p:nvPicPr>
            <p:cNvPr id="7174" name="Picture 2" descr="\\Pdc\Общие документы\_volodyatoxic\balance_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063" y="2500313"/>
              <a:ext cx="2724150" cy="272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3" descr="\\Pdc\Общие документы\_volodyatoxic\invoice_25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79810">
              <a:off x="2286000" y="3643313"/>
              <a:ext cx="928688" cy="928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5" descr="E:\reward_256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47683">
              <a:off x="693738" y="3694113"/>
              <a:ext cx="842962" cy="84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4" descr="\\Pdc\Общие документы\_volodyatoxic\primary_key_256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4870">
              <a:off x="2463800" y="3963988"/>
              <a:ext cx="695325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88" y="2571750"/>
              <a:ext cx="688975" cy="755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92075" y="5876925"/>
            <a:ext cx="9051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b="1" i="1">
                <a:solidFill>
                  <a:srgbClr val="0000FF"/>
                </a:solidFill>
              </a:rPr>
              <a:t>Докладчик: </a:t>
            </a:r>
            <a:r>
              <a:rPr lang="ru-RU" altLang="ru-RU" sz="2000" i="1">
                <a:solidFill>
                  <a:srgbClr val="0000FF"/>
                </a:solidFill>
              </a:rPr>
              <a:t>А.А. Демченко - начальник отдела муниципальных закупок </a:t>
            </a:r>
          </a:p>
          <a:p>
            <a:pPr algn="just"/>
            <a:r>
              <a:rPr lang="ru-RU" altLang="ru-RU" sz="2000" i="1">
                <a:solidFill>
                  <a:srgbClr val="0000FF"/>
                </a:solidFill>
              </a:rPr>
              <a:t>                                                администрации МО Динской район</a:t>
            </a:r>
            <a:endParaRPr lang="ru-RU" altLang="ru-RU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6DA8-4BAC-4068-829B-B64755518611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214313" y="142875"/>
            <a:ext cx="585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C00000"/>
                </a:solidFill>
              </a:rPr>
              <a:t>Контрактная служба администрации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5" y="692696"/>
            <a:ext cx="828675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/>
              <a:t>Из 255 контрактов на  общ. сумму 58,8 млн. руб. по итогам </a:t>
            </a:r>
            <a:r>
              <a:rPr lang="ru-RU" sz="2400" b="1" dirty="0" smtClean="0"/>
              <a:t>конкурентных </a:t>
            </a:r>
            <a:r>
              <a:rPr lang="ru-RU" sz="2400" dirty="0" smtClean="0"/>
              <a:t>закупок </a:t>
            </a:r>
            <a:r>
              <a:rPr lang="ru-RU" sz="2400" dirty="0"/>
              <a:t>с </a:t>
            </a:r>
            <a:r>
              <a:rPr lang="ru-RU" sz="2400" dirty="0" smtClean="0"/>
              <a:t>заключено </a:t>
            </a:r>
            <a:r>
              <a:rPr lang="ru-RU" sz="2400" b="1" dirty="0" smtClean="0"/>
              <a:t>116 контрактов</a:t>
            </a:r>
            <a:r>
              <a:rPr lang="ru-RU" sz="2400" dirty="0" smtClean="0"/>
              <a:t> (16 электрон. аукционов, 100 запросов котировок) на общ. сумму </a:t>
            </a:r>
            <a:r>
              <a:rPr lang="ru-RU" sz="2400" b="1" dirty="0" smtClean="0"/>
              <a:t>49,8 </a:t>
            </a:r>
            <a:r>
              <a:rPr lang="ru-RU" sz="2400" b="1" dirty="0"/>
              <a:t>млн. руб. </a:t>
            </a:r>
            <a:r>
              <a:rPr lang="ru-RU" sz="2400" dirty="0" smtClean="0"/>
              <a:t>(84,7%)</a:t>
            </a:r>
            <a:endParaRPr lang="ru-RU" sz="24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83013"/>
              </p:ext>
            </p:extLst>
          </p:nvPr>
        </p:nvGraphicFramePr>
        <p:xfrm>
          <a:off x="428625" y="2421056"/>
          <a:ext cx="8358189" cy="402895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71167"/>
                <a:gridCol w="1368152"/>
                <a:gridCol w="1375594"/>
                <a:gridCol w="1864766"/>
                <a:gridCol w="1478510"/>
              </a:tblGrid>
              <a:tr h="91459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Самые активные инициаторы</a:t>
                      </a:r>
                    </a:p>
                    <a:p>
                      <a:pPr algn="ctr"/>
                      <a:r>
                        <a:rPr lang="ru-RU" sz="1800" dirty="0" smtClean="0"/>
                        <a:t>закупок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Кол-во  контрактов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Начальная цена, млн. руб.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Цена Контракта, млн. руб.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Экономия, млн. руб.</a:t>
                      </a:r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Отдел информатизации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2,8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2,5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0,3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Общий отдел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2,6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2,1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0,5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</a:tr>
              <a:tr h="167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Орг. отдел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1,2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0,9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0,3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</a:tr>
              <a:tr h="23402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Управление </a:t>
                      </a:r>
                      <a:r>
                        <a:rPr lang="ru-RU" sz="1800" dirty="0" err="1" smtClean="0"/>
                        <a:t>СХиИО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1,8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1,7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0,1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Управление экономики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0,4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0,6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</a:tr>
              <a:tr h="2361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Итого</a:t>
                      </a:r>
                      <a:endParaRPr lang="ru-RU" sz="1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116</a:t>
                      </a:r>
                      <a:endParaRPr lang="ru-RU" sz="1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57,2</a:t>
                      </a:r>
                      <a:endParaRPr lang="ru-RU" sz="1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49,8</a:t>
                      </a:r>
                      <a:endParaRPr lang="ru-RU" sz="1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7,4</a:t>
                      </a:r>
                      <a:endParaRPr lang="ru-RU" sz="1800" b="1" dirty="0"/>
                    </a:p>
                  </a:txBody>
                  <a:tcPr marL="91439" marR="91439" marT="45730" marB="4573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8625" y="6453336"/>
            <a:ext cx="767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Доля закупок до 100 000 руб. – </a:t>
            </a:r>
            <a:r>
              <a:rPr lang="ru-RU" b="1" u="sng" dirty="0" smtClean="0">
                <a:solidFill>
                  <a:srgbClr val="C00000"/>
                </a:solidFill>
              </a:rPr>
              <a:t>2,9 </a:t>
            </a:r>
            <a:r>
              <a:rPr lang="ru-RU" b="1" u="sng" dirty="0" smtClean="0">
                <a:solidFill>
                  <a:srgbClr val="C00000"/>
                </a:solidFill>
              </a:rPr>
              <a:t>млн. руб. </a:t>
            </a:r>
            <a:r>
              <a:rPr lang="ru-RU" b="1" u="sng" smtClean="0">
                <a:solidFill>
                  <a:srgbClr val="C00000"/>
                </a:solidFill>
              </a:rPr>
              <a:t>(</a:t>
            </a:r>
            <a:r>
              <a:rPr lang="ru-RU" b="1" u="sng" smtClean="0">
                <a:solidFill>
                  <a:srgbClr val="C00000"/>
                </a:solidFill>
              </a:rPr>
              <a:t>4,3%)</a:t>
            </a:r>
            <a:endParaRPr lang="ru-RU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6DA8-4BAC-4068-829B-B64755518611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22298"/>
              </p:ext>
            </p:extLst>
          </p:nvPr>
        </p:nvGraphicFramePr>
        <p:xfrm>
          <a:off x="465578" y="1484784"/>
          <a:ext cx="8212844" cy="4572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684452"/>
                <a:gridCol w="1296144"/>
                <a:gridCol w="2232248"/>
              </a:tblGrid>
              <a:tr h="6423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Субъект жалобы</a:t>
                      </a:r>
                      <a:endParaRPr lang="ru-RU" sz="2800" b="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Кол-во  жалоб</a:t>
                      </a:r>
                      <a:endParaRPr lang="ru-RU" sz="2800" b="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из них обоснованных</a:t>
                      </a:r>
                      <a:endParaRPr lang="ru-RU" sz="2400" b="0" dirty="0" smtClean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Администрация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 «Служба Заказчика»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СОШ № 38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ООШ</a:t>
                      </a:r>
                      <a:r>
                        <a:rPr lang="ru-RU" sz="2800" baseline="0" dirty="0" smtClean="0"/>
                        <a:t> № 9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Детский сад</a:t>
                      </a:r>
                      <a:r>
                        <a:rPr lang="ru-RU" sz="2800" baseline="0" dirty="0" smtClean="0"/>
                        <a:t> № 9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4246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БУЗ «ЦРБ»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Итого</a:t>
                      </a:r>
                      <a:endParaRPr lang="ru-RU" sz="2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</a:t>
                      </a:r>
                      <a:endParaRPr lang="ru-RU" sz="2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</a:t>
                      </a:r>
                      <a:endParaRPr lang="ru-RU" sz="2800" b="1" dirty="0"/>
                    </a:p>
                  </a:txBody>
                  <a:tcPr marL="91439" marR="91439" marT="45730" marB="4573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696214"/>
            <a:ext cx="8286750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Количество жалоб на </a:t>
            </a:r>
            <a:r>
              <a:rPr lang="ru-RU" sz="3600" u="sng" dirty="0" smtClean="0">
                <a:solidFill>
                  <a:srgbClr val="C00000"/>
                </a:solidFill>
              </a:rPr>
              <a:t>заказчиков района:</a:t>
            </a:r>
            <a:endParaRPr lang="ru-RU" sz="36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142875" y="2071688"/>
            <a:ext cx="8858250" cy="27193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Анализ заключения муниципальных контрактов </a:t>
            </a:r>
            <a:r>
              <a:rPr lang="ru-RU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заказчиками сельских поселений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муниципального образования Динской район в 2016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году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20CD8-DC58-4162-9CFB-CEC0E48274F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6DA8-4BAC-4068-829B-B64755518611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06275"/>
              </p:ext>
            </p:extLst>
          </p:nvPr>
        </p:nvGraphicFramePr>
        <p:xfrm>
          <a:off x="348184" y="1772816"/>
          <a:ext cx="8398247" cy="3840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88232"/>
                <a:gridCol w="1800200"/>
                <a:gridCol w="1872208"/>
                <a:gridCol w="936104"/>
                <a:gridCol w="1701503"/>
              </a:tblGrid>
              <a:tr h="360040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Способ</a:t>
                      </a:r>
                      <a:r>
                        <a:rPr lang="ru-RU" sz="2400" baseline="0" dirty="0" smtClean="0"/>
                        <a:t> закупки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Кол-во  контрактов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Цена Контракта </a:t>
                      </a:r>
                    </a:p>
                  </a:txBody>
                  <a:tcPr marL="91439" marR="91439" marT="45730" marB="4573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marL="91439" marR="91439" marT="45730" marB="4573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Экономия,</a:t>
                      </a:r>
                      <a:r>
                        <a:rPr lang="ru-RU" sz="2400" baseline="0" dirty="0" smtClean="0"/>
                        <a:t> млн. руб.</a:t>
                      </a:r>
                      <a:endParaRPr lang="ru-RU" sz="2400" dirty="0" smtClean="0"/>
                    </a:p>
                  </a:txBody>
                  <a:tcPr marL="91439" marR="91439" marT="45730" marB="45730"/>
                </a:tc>
              </a:tr>
              <a:tr h="282292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30" marB="45730"/>
                </a:tc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млн. руб.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%</a:t>
                      </a:r>
                    </a:p>
                  </a:txBody>
                  <a:tcPr marL="91439" marR="91439" marT="45730" marB="4573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Электронные аукционы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64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138,7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50,9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14,9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Запросы котировок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1,5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0,5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Закупки</a:t>
                      </a:r>
                      <a:r>
                        <a:rPr lang="ru-RU" sz="2400" baseline="0" dirty="0" smtClean="0">
                          <a:solidFill>
                            <a:srgbClr val="0000FF"/>
                          </a:solidFill>
                        </a:rPr>
                        <a:t> у ед. поставщика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3496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132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48,5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3564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272,2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14,9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3528" y="1052736"/>
            <a:ext cx="856895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Заключено контрактов </a:t>
            </a:r>
            <a:r>
              <a:rPr lang="ru-RU" sz="3200" u="sng" dirty="0" smtClean="0">
                <a:solidFill>
                  <a:srgbClr val="C00000"/>
                </a:solidFill>
              </a:rPr>
              <a:t>заказчиками поселений:</a:t>
            </a:r>
            <a:endParaRPr lang="ru-RU" sz="3200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42875"/>
            <a:ext cx="6877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 smtClean="0"/>
              <a:t>Структура закупок за 2016 год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554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84284-BE00-4629-9037-15B39BFF5959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50" y="857250"/>
            <a:ext cx="8572500" cy="830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Соотношение доли </a:t>
            </a:r>
            <a:r>
              <a:rPr lang="ru-RU" sz="2400" dirty="0">
                <a:solidFill>
                  <a:srgbClr val="0000FF"/>
                </a:solidFill>
              </a:rPr>
              <a:t>конкурентных и неконкурентных закупок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 разрезе сельских поселений МО Динской район</a:t>
            </a:r>
          </a:p>
        </p:txBody>
      </p:sp>
      <p:graphicFrame>
        <p:nvGraphicFramePr>
          <p:cNvPr id="5122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716120"/>
              </p:ext>
            </p:extLst>
          </p:nvPr>
        </p:nvGraphicFramePr>
        <p:xfrm>
          <a:off x="285750" y="1773238"/>
          <a:ext cx="8572500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Лист" r:id="rId6" imgW="8039070" imgH="4159259" progId="Excel.Sheet.12">
                  <p:embed/>
                </p:oleObj>
              </mc:Choice>
              <mc:Fallback>
                <p:oleObj name="Лист" r:id="rId6" imgW="8039070" imgH="4159259" progId="Excel.Sheet.12">
                  <p:embed/>
                  <p:pic>
                    <p:nvPicPr>
                      <p:cNvPr id="0" name="Диаграмма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773238"/>
                        <a:ext cx="8572500" cy="4897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214313" y="142875"/>
            <a:ext cx="585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C00000"/>
                </a:solidFill>
              </a:rPr>
              <a:t>Справочно: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6DA8-4BAC-4068-829B-B64755518611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525650"/>
              </p:ext>
            </p:extLst>
          </p:nvPr>
        </p:nvGraphicFramePr>
        <p:xfrm>
          <a:off x="391604" y="2060848"/>
          <a:ext cx="8212844" cy="390191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32324"/>
                <a:gridCol w="1728192"/>
                <a:gridCol w="2952328"/>
              </a:tblGrid>
              <a:tr h="6423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Субъект жалобы</a:t>
                      </a:r>
                      <a:endParaRPr lang="ru-RU" sz="2800" b="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Кол-во  жалоб</a:t>
                      </a:r>
                      <a:endParaRPr lang="ru-RU" sz="2800" b="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из них обоснованных</a:t>
                      </a:r>
                      <a:endParaRPr lang="ru-RU" sz="2800" b="0" dirty="0" smtClean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Васюринское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Динское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Новотитаровское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Старомышастовское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Итого:</a:t>
                      </a:r>
                      <a:endParaRPr lang="ru-RU" sz="2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marL="91439" marR="91439" marT="45730" marB="4573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35025" y="1052736"/>
            <a:ext cx="8286750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Количество жалоб на </a:t>
            </a:r>
            <a:r>
              <a:rPr lang="ru-RU" sz="3200" u="sng" dirty="0" smtClean="0">
                <a:solidFill>
                  <a:srgbClr val="C00000"/>
                </a:solidFill>
              </a:rPr>
              <a:t>заказчиков поселений:</a:t>
            </a:r>
            <a:endParaRPr lang="ru-RU" sz="32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 descr="C:\Documents and Settings\volodyatoxic\Рабочий стол\presentation.jpg"/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971550" y="261938"/>
            <a:ext cx="7143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solidFill>
                  <a:srgbClr val="C00000"/>
                </a:solidFill>
              </a:rPr>
              <a:t>Благодарю за внимание!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857250" y="1214438"/>
            <a:ext cx="6732588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ru-RU" altLang="ru-RU" sz="3200" b="1" i="1">
                <a:solidFill>
                  <a:srgbClr val="0C03BD"/>
                </a:solidFill>
                <a:latin typeface="Corbel" pitchFamily="34" charset="0"/>
              </a:rPr>
              <a:t>Отдел муниципальных закупок </a:t>
            </a:r>
            <a:br>
              <a:rPr lang="ru-RU" altLang="ru-RU" sz="3200" b="1" i="1">
                <a:solidFill>
                  <a:srgbClr val="0C03BD"/>
                </a:solidFill>
                <a:latin typeface="Corbel" pitchFamily="34" charset="0"/>
              </a:rPr>
            </a:br>
            <a:r>
              <a:rPr lang="ru-RU" altLang="ru-RU" sz="3200" b="1" i="1">
                <a:solidFill>
                  <a:srgbClr val="0C03BD"/>
                </a:solidFill>
                <a:latin typeface="Corbel" pitchFamily="34" charset="0"/>
              </a:rPr>
              <a:t>администрации МО Динской район </a:t>
            </a:r>
            <a:r>
              <a:rPr lang="ru-RU" altLang="ru-RU" sz="3200" i="1">
                <a:latin typeface="Corbel" pitchFamily="34" charset="0"/>
              </a:rPr>
              <a:t/>
            </a:r>
            <a:br>
              <a:rPr lang="ru-RU" altLang="ru-RU" sz="3200" i="1">
                <a:latin typeface="Corbel" pitchFamily="34" charset="0"/>
              </a:rPr>
            </a:br>
            <a:r>
              <a:rPr lang="ru-RU" altLang="ru-RU" sz="3200"/>
              <a:t>тел.: </a:t>
            </a:r>
            <a:r>
              <a:rPr lang="ru-RU" altLang="ru-RU" sz="3200" b="1"/>
              <a:t>6-56-70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ru-RU" sz="3200"/>
              <a:t>e-mail</a:t>
            </a:r>
            <a:r>
              <a:rPr lang="ru-RU" altLang="ru-RU" sz="3200"/>
              <a:t>: </a:t>
            </a:r>
            <a:r>
              <a:rPr lang="en-US" altLang="ru-RU" sz="3200" b="1">
                <a:solidFill>
                  <a:srgbClr val="0000FF"/>
                </a:solidFill>
                <a:hlinkClick r:id="rId3"/>
              </a:rPr>
              <a:t>dinsk_zakupki@mail.ru</a:t>
            </a:r>
            <a:endParaRPr lang="ru-RU" altLang="ru-RU" sz="3200" b="1">
              <a:solidFill>
                <a:srgbClr val="0000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73DDD-4D2B-4749-BA63-CEC4BE9D9E3E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37BF9-F9B2-4782-8574-381220D38F0D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323529" y="857250"/>
            <a:ext cx="8568952" cy="107721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Сумма заключенных </a:t>
            </a:r>
            <a:r>
              <a:rPr lang="ru-RU" sz="3200" b="1" dirty="0">
                <a:solidFill>
                  <a:schemeClr val="tx1"/>
                </a:solidFill>
              </a:rPr>
              <a:t>заказчиками Динского района контрактов в </a:t>
            </a:r>
            <a:r>
              <a:rPr lang="ru-RU" sz="3200" b="1" dirty="0" smtClean="0">
                <a:solidFill>
                  <a:schemeClr val="tx1"/>
                </a:solidFill>
              </a:rPr>
              <a:t>2016 г. –</a:t>
            </a:r>
            <a:r>
              <a:rPr lang="ru-RU" sz="3200" b="1" dirty="0" smtClean="0">
                <a:solidFill>
                  <a:srgbClr val="0000FF"/>
                </a:solidFill>
              </a:rPr>
              <a:t> 1 016,7 млн. руб.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06097171"/>
              </p:ext>
            </p:extLst>
          </p:nvPr>
        </p:nvGraphicFramePr>
        <p:xfrm>
          <a:off x="395536" y="1934468"/>
          <a:ext cx="817290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142875" y="2071688"/>
            <a:ext cx="8858250" cy="27193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742950" indent="-742950" algn="ctr" fontAlgn="auto">
              <a:spcAft>
                <a:spcPts val="0"/>
              </a:spcAft>
              <a:buAutoNum type="arabicPeriod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заключения муниципальных контрактов </a:t>
            </a:r>
            <a:r>
              <a:rPr lang="ru-RU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заказчиками муниципального образования Динской район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2016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году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20CD8-DC58-4162-9CFB-CEC0E48274F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D841E-6F30-4602-8C35-2B6CB8C8151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82" y="5143512"/>
            <a:ext cx="114300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31380854"/>
              </p:ext>
            </p:extLst>
          </p:nvPr>
        </p:nvGraphicFramePr>
        <p:xfrm>
          <a:off x="251520" y="1005642"/>
          <a:ext cx="8640960" cy="559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543977"/>
            <a:ext cx="609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Структура </a:t>
            </a:r>
            <a:r>
              <a:rPr lang="ru-RU" sz="2400" b="1" dirty="0" smtClean="0">
                <a:solidFill>
                  <a:srgbClr val="0000FF"/>
                </a:solidFill>
              </a:rPr>
              <a:t>контрактов </a:t>
            </a:r>
            <a:r>
              <a:rPr lang="ru-RU" sz="2400" b="1" dirty="0">
                <a:solidFill>
                  <a:srgbClr val="0000FF"/>
                </a:solidFill>
              </a:rPr>
              <a:t>в </a:t>
            </a:r>
            <a:r>
              <a:rPr lang="ru-RU" sz="2400" b="1" dirty="0" smtClean="0">
                <a:solidFill>
                  <a:srgbClr val="0000FF"/>
                </a:solidFill>
              </a:rPr>
              <a:t>разрезе ГРБС </a:t>
            </a:r>
            <a:endParaRPr lang="ru-RU" sz="24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7504" y="6226606"/>
            <a:ext cx="8568952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Общая сумма заключенных контрактов </a:t>
            </a:r>
            <a:r>
              <a:rPr lang="ru-RU" sz="2000" b="1" dirty="0">
                <a:solidFill>
                  <a:schemeClr val="tx1"/>
                </a:solidFill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</a:rPr>
              <a:t>2016 г. –</a:t>
            </a:r>
            <a:r>
              <a:rPr lang="ru-RU" sz="2000" b="1" dirty="0" smtClean="0">
                <a:solidFill>
                  <a:srgbClr val="0000FF"/>
                </a:solidFill>
              </a:rPr>
              <a:t> 744,5 млн. руб.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D841E-6F30-4602-8C35-2B6CB8C8151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82" y="5143512"/>
            <a:ext cx="114300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437112"/>
            <a:ext cx="78581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 smtClean="0"/>
              <a:t>Администрация МО Динской </a:t>
            </a:r>
            <a:r>
              <a:rPr lang="ru-RU" sz="2700" dirty="0"/>
              <a:t>район </a:t>
            </a:r>
            <a:r>
              <a:rPr lang="ru-RU" sz="2700" dirty="0" smtClean="0"/>
              <a:t>(в </a:t>
            </a:r>
            <a:r>
              <a:rPr lang="ru-RU" sz="2700" dirty="0"/>
              <a:t>лице отдела муниципальных </a:t>
            </a:r>
            <a:r>
              <a:rPr lang="ru-RU" sz="2700" dirty="0" smtClean="0"/>
              <a:t>закупок) является </a:t>
            </a:r>
            <a:r>
              <a:rPr lang="ru-RU" sz="2700" b="1" dirty="0"/>
              <a:t>уполномоченным органом на определение поставщиков (подрядчиков, исполнителей</a:t>
            </a:r>
            <a:r>
              <a:rPr lang="ru-RU" sz="2700" b="1" dirty="0" smtClean="0"/>
              <a:t>) конкурентными способами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rgbClr val="C00000"/>
                </a:solidFill>
              </a:rPr>
              <a:t>кроме ЦРБ</a:t>
            </a:r>
            <a:r>
              <a:rPr lang="ru-RU" sz="2800" dirty="0" smtClean="0"/>
              <a:t>)</a:t>
            </a:r>
            <a:endParaRPr lang="ru-RU" sz="2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620688"/>
            <a:ext cx="8105554" cy="35394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Постановление </a:t>
            </a:r>
            <a:r>
              <a:rPr lang="ru-RU" sz="2800" b="1" dirty="0"/>
              <a:t>администрации муниципального образования Динской район от 27.01.2016 № 54 </a:t>
            </a:r>
            <a:r>
              <a:rPr lang="ru-RU" sz="2800" dirty="0"/>
              <a:t>«О централизации закупок товаров, работ, услуг для обеспечения муниципальных нужд и нужд бюджетных учреждений муниципального образования Динской район, осуществляемых конкурентными способами определения поставщиков (подрядчиков, исполнителей)»</a:t>
            </a:r>
            <a:endParaRPr lang="ru-RU" sz="2600" dirty="0" smtClean="0"/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79512" y="2390403"/>
            <a:ext cx="621518" cy="279463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14313" y="1071563"/>
            <a:ext cx="8572500" cy="4302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/>
              <a:t>Заказчики </a:t>
            </a:r>
            <a:r>
              <a:rPr lang="ru-RU" sz="2200" dirty="0"/>
              <a:t>– казенные и бюджетные учреждения МО Динской райо</a:t>
            </a:r>
            <a:r>
              <a:rPr lang="ru-RU" dirty="0"/>
              <a:t>н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64E41-F507-4519-A4F5-3A63A5B7690C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5" y="1857375"/>
            <a:ext cx="2500313" cy="25003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Администрация МО Динской район  </a:t>
            </a:r>
          </a:p>
          <a:p>
            <a:pPr algn="ctr">
              <a:defRPr/>
            </a:pPr>
            <a:r>
              <a:rPr lang="ru-RU" sz="2400" dirty="0" smtClean="0"/>
              <a:t>(10 заказчиков)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500" y="1928813"/>
            <a:ext cx="857250" cy="23574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КСП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14938" y="1928813"/>
            <a:ext cx="1928812" cy="23574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/>
              <a:t>Управление образования</a:t>
            </a:r>
          </a:p>
          <a:p>
            <a:pPr algn="ctr">
              <a:defRPr/>
            </a:pPr>
            <a:r>
              <a:rPr lang="ru-RU" sz="2400" u="sng" dirty="0" smtClean="0"/>
              <a:t>(61 </a:t>
            </a:r>
            <a:endParaRPr lang="ru-RU" sz="2400" u="sng" dirty="0"/>
          </a:p>
          <a:p>
            <a:pPr algn="ctr">
              <a:defRPr/>
            </a:pPr>
            <a:r>
              <a:rPr lang="ru-RU" sz="2400" dirty="0" smtClean="0"/>
              <a:t>Заказчик)</a:t>
            </a:r>
            <a:endParaRPr lang="ru-RU" sz="2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86625" y="1928813"/>
            <a:ext cx="1714500" cy="2286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/>
              <a:t>Отдел </a:t>
            </a:r>
          </a:p>
          <a:p>
            <a:pPr algn="ctr">
              <a:defRPr/>
            </a:pPr>
            <a:r>
              <a:rPr lang="ru-RU" sz="2400" dirty="0" smtClean="0"/>
              <a:t>культуры</a:t>
            </a:r>
            <a:endParaRPr lang="ru-RU" sz="2400" dirty="0"/>
          </a:p>
          <a:p>
            <a:pPr algn="ctr">
              <a:defRPr/>
            </a:pPr>
            <a:r>
              <a:rPr lang="ru-RU" sz="2400" u="sng" dirty="0" smtClean="0"/>
              <a:t>(9 </a:t>
            </a:r>
            <a:endParaRPr lang="ru-RU" sz="2400" u="sng" dirty="0"/>
          </a:p>
          <a:p>
            <a:pPr algn="ctr">
              <a:defRPr/>
            </a:pPr>
            <a:r>
              <a:rPr lang="ru-RU" sz="2400" dirty="0"/>
              <a:t>Заказчик)</a:t>
            </a:r>
            <a:endParaRPr lang="ru-RU" sz="28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57625" y="1928813"/>
            <a:ext cx="1071563" cy="2428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Фин. управление</a:t>
            </a:r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4375150" y="411163"/>
            <a:ext cx="465138" cy="850106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3" name="TextBox 25"/>
          <p:cNvSpPr txBox="1">
            <a:spLocks noChangeArrowheads="1"/>
          </p:cNvSpPr>
          <p:nvPr/>
        </p:nvSpPr>
        <p:spPr bwMode="auto">
          <a:xfrm>
            <a:off x="357188" y="5000625"/>
            <a:ext cx="8429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82 учреждения </a:t>
            </a:r>
          </a:p>
          <a:p>
            <a:pPr algn="ctr"/>
            <a:r>
              <a:rPr lang="ru-RU" sz="3200" b="1" dirty="0" smtClean="0"/>
              <a:t>(65 осуществляли закупки конкурентными способами – 80%)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743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D841E-6F30-4602-8C35-2B6CB8C815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82" y="5143512"/>
            <a:ext cx="114300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75657775"/>
              </p:ext>
            </p:extLst>
          </p:nvPr>
        </p:nvGraphicFramePr>
        <p:xfrm>
          <a:off x="395536" y="1579578"/>
          <a:ext cx="8424936" cy="480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50" y="692696"/>
            <a:ext cx="8572500" cy="830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Соотношение доли конкурентных и неконкурентных закупок </a:t>
            </a:r>
          </a:p>
          <a:p>
            <a:pPr algn="ctr">
              <a:defRPr/>
            </a:pPr>
            <a:r>
              <a:rPr lang="ru-RU" sz="2400" dirty="0">
                <a:solidFill>
                  <a:srgbClr val="0000FF"/>
                </a:solidFill>
              </a:rPr>
              <a:t>в разрезе ГРБС МО Динской район </a:t>
            </a:r>
          </a:p>
        </p:txBody>
      </p:sp>
    </p:spTree>
    <p:extLst>
      <p:ext uri="{BB962C8B-B14F-4D97-AF65-F5344CB8AC3E}">
        <p14:creationId xmlns:p14="http://schemas.microsoft.com/office/powerpoint/2010/main" val="20626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6DA8-4BAC-4068-829B-B64755518611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214313" y="142875"/>
            <a:ext cx="6877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 smtClean="0"/>
              <a:t>Структура закупок за 2016 год</a:t>
            </a:r>
            <a:endParaRPr lang="ru-RU" altLang="ru-RU" sz="24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40099"/>
              </p:ext>
            </p:extLst>
          </p:nvPr>
        </p:nvGraphicFramePr>
        <p:xfrm>
          <a:off x="348184" y="1772816"/>
          <a:ext cx="8398247" cy="42978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88232"/>
                <a:gridCol w="1800200"/>
                <a:gridCol w="1872208"/>
                <a:gridCol w="936104"/>
                <a:gridCol w="1701503"/>
              </a:tblGrid>
              <a:tr h="360040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Способ</a:t>
                      </a:r>
                      <a:r>
                        <a:rPr lang="ru-RU" sz="2400" baseline="0" dirty="0" smtClean="0"/>
                        <a:t> закупки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Кол-во  контрактов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Цена Контракта </a:t>
                      </a:r>
                    </a:p>
                  </a:txBody>
                  <a:tcPr marL="91439" marR="91439" marT="45730" marB="4573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marL="91439" marR="91439" marT="45730" marB="4573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Экономия,</a:t>
                      </a:r>
                      <a:r>
                        <a:rPr lang="ru-RU" sz="2400" baseline="0" dirty="0" smtClean="0"/>
                        <a:t> млн. руб.</a:t>
                      </a:r>
                      <a:endParaRPr lang="ru-RU" sz="2400" dirty="0" smtClean="0"/>
                    </a:p>
                  </a:txBody>
                  <a:tcPr marL="91439" marR="91439" marT="45730" marB="45730"/>
                </a:tc>
              </a:tr>
              <a:tr h="282292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30" marB="45730"/>
                </a:tc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млн. руб.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%</a:t>
                      </a:r>
                    </a:p>
                  </a:txBody>
                  <a:tcPr marL="91439" marR="91439" marT="45730" marB="4573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Конкурсы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31,9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4,3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5,6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Электронные аукционы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364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225,9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30,3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32,2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Запросы котировок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251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28,1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4,7</a:t>
                      </a:r>
                      <a:endParaRPr lang="ru-RU" sz="2400" dirty="0"/>
                    </a:p>
                  </a:txBody>
                  <a:tcPr marL="91439" marR="91439"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Закупки</a:t>
                      </a:r>
                      <a:r>
                        <a:rPr lang="ru-RU" sz="2400" baseline="0" dirty="0" smtClean="0">
                          <a:solidFill>
                            <a:srgbClr val="0000FF"/>
                          </a:solidFill>
                        </a:rPr>
                        <a:t> у ед. поставщика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7702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459,0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61,7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30" marB="45730"/>
                </a:tc>
              </a:tr>
              <a:tr h="3709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Итого: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8320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744,5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42,5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30" marB="4573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35025" y="1052736"/>
            <a:ext cx="8286750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C00000"/>
                </a:solidFill>
              </a:rPr>
              <a:t>Заключено контрактов </a:t>
            </a:r>
            <a:r>
              <a:rPr lang="ru-RU" sz="3200" u="sng" dirty="0" smtClean="0">
                <a:solidFill>
                  <a:srgbClr val="C00000"/>
                </a:solidFill>
              </a:rPr>
              <a:t>заказчиками района:</a:t>
            </a:r>
            <a:endParaRPr lang="ru-RU" sz="32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D841E-6F30-4602-8C35-2B6CB8C8151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82" y="5143512"/>
            <a:ext cx="114300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8775956"/>
              </p:ext>
            </p:extLst>
          </p:nvPr>
        </p:nvGraphicFramePr>
        <p:xfrm>
          <a:off x="251520" y="1005642"/>
          <a:ext cx="8640960" cy="559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543977"/>
            <a:ext cx="851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</a:rPr>
              <a:t>Структура </a:t>
            </a:r>
            <a:r>
              <a:rPr lang="ru-RU" sz="2000" b="1" dirty="0" smtClean="0">
                <a:solidFill>
                  <a:srgbClr val="0000FF"/>
                </a:solidFill>
              </a:rPr>
              <a:t>закупок, осуществляемых конкурентными способами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в разрезе ГРБС </a:t>
            </a:r>
            <a:endParaRPr lang="ru-RU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7504" y="6226606"/>
            <a:ext cx="8568952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Общая сумма контрактов по итогам конкурентных закупок –</a:t>
            </a:r>
            <a:r>
              <a:rPr lang="ru-RU" b="1" dirty="0" smtClean="0">
                <a:solidFill>
                  <a:srgbClr val="0000FF"/>
                </a:solidFill>
              </a:rPr>
              <a:t> 282,4 млн. руб.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8862</TotalTime>
  <Words>744</Words>
  <Application>Microsoft Office PowerPoint</Application>
  <PresentationFormat>Экран (4:3)</PresentationFormat>
  <Paragraphs>240</Paragraphs>
  <Slides>16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Лист</vt:lpstr>
      <vt:lpstr>07 февраля 2017 г.  Об итогах осуществления заказчиками МО Динской район закупок за 2016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Валерьевич Давыдов</dc:creator>
  <cp:lastModifiedBy>user11</cp:lastModifiedBy>
  <cp:revision>890</cp:revision>
  <cp:lastPrinted>2017-02-06T13:34:05Z</cp:lastPrinted>
  <dcterms:created xsi:type="dcterms:W3CDTF">2011-05-04T07:21:16Z</dcterms:created>
  <dcterms:modified xsi:type="dcterms:W3CDTF">2017-02-06T13:40:19Z</dcterms:modified>
</cp:coreProperties>
</file>